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/>
    <p:restoredTop sz="50000"/>
  </p:normalViewPr>
  <p:slideViewPr>
    <p:cSldViewPr>
      <p:cViewPr varScale="1">
        <p:scale>
          <a:sx n="34" d="100"/>
          <a:sy n="34" d="100"/>
        </p:scale>
        <p:origin x="1852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901C5-1C6F-5842-9418-06815E618B0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C1112-DECE-B347-84D6-6E3104E5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11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DC1112-DECE-B347-84D6-6E3104E5C89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72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8C0-1D47-4A2E-B44F-7A5DF7A2157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24D295-9CA9-49DE-A5AA-085C6D75B9F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8C0-1D47-4A2E-B44F-7A5DF7A2157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D295-9CA9-49DE-A5AA-085C6D75B9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8C0-1D47-4A2E-B44F-7A5DF7A2157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D295-9CA9-49DE-A5AA-085C6D75B9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8C0-1D47-4A2E-B44F-7A5DF7A2157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D295-9CA9-49DE-A5AA-085C6D75B9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8C0-1D47-4A2E-B44F-7A5DF7A2157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D295-9CA9-49DE-A5AA-085C6D75B9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8C0-1D47-4A2E-B44F-7A5DF7A2157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D295-9CA9-49DE-A5AA-085C6D75B9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8C0-1D47-4A2E-B44F-7A5DF7A2157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D295-9CA9-49DE-A5AA-085C6D75B9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8C0-1D47-4A2E-B44F-7A5DF7A2157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D295-9CA9-49DE-A5AA-085C6D75B9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8C0-1D47-4A2E-B44F-7A5DF7A2157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D295-9CA9-49DE-A5AA-085C6D75B9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8C0-1D47-4A2E-B44F-7A5DF7A2157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D295-9CA9-49DE-A5AA-085C6D75B9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8C0-1D47-4A2E-B44F-7A5DF7A2157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D295-9CA9-49DE-A5AA-085C6D75B9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623C8C0-1D47-4A2E-B44F-7A5DF7A2157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724D295-9CA9-49DE-A5AA-085C6D75B9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3.1</a:t>
            </a:r>
            <a:br>
              <a:rPr lang="en-US" dirty="0"/>
            </a:br>
            <a:r>
              <a:rPr lang="en-US" dirty="0"/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2509238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0" indent="-457200">
              <a:buAutoNum type="alphaUcParenR"/>
            </a:pPr>
            <a:r>
              <a:rPr lang="en-US" dirty="0"/>
              <a:t>Number of residents in Fairfax County: </a:t>
            </a:r>
            <a:r>
              <a:rPr lang="en-US" b="1" dirty="0"/>
              <a:t>Numeric Variable</a:t>
            </a:r>
            <a:endParaRPr lang="en-US" dirty="0"/>
          </a:p>
          <a:p>
            <a:pPr marL="571500" lvl="0" indent="-457200">
              <a:buAutoNum type="alphaUcParenR"/>
            </a:pPr>
            <a:r>
              <a:rPr lang="en-US" dirty="0"/>
              <a:t>A phone number: </a:t>
            </a:r>
            <a:r>
              <a:rPr lang="en-US" b="1" dirty="0"/>
              <a:t>Categorical Variable </a:t>
            </a:r>
            <a:r>
              <a:rPr lang="en-US" dirty="0"/>
              <a:t>(The data is a number, but the number does represent any quantity.  The value is just randomly assigned)</a:t>
            </a:r>
          </a:p>
          <a:p>
            <a:pPr marL="571500" lvl="0" indent="-457200">
              <a:buAutoNum type="alphaUcParenR"/>
            </a:pPr>
            <a:r>
              <a:rPr lang="en-US" dirty="0"/>
              <a:t>The name of a political party: </a:t>
            </a:r>
            <a:r>
              <a:rPr lang="en-US" b="1" dirty="0"/>
              <a:t>Categorical Variable</a:t>
            </a:r>
          </a:p>
          <a:p>
            <a:pPr marL="571500" lvl="0" indent="-457200">
              <a:buAutoNum type="alphaUcParenR"/>
            </a:pPr>
            <a:r>
              <a:rPr lang="en-US" dirty="0"/>
              <a:t>The number of votes needed to win the election: </a:t>
            </a:r>
            <a:r>
              <a:rPr lang="en-US" b="1" dirty="0"/>
              <a:t>Numeric Variable</a:t>
            </a:r>
          </a:p>
        </p:txBody>
      </p:sp>
    </p:spTree>
    <p:extLst>
      <p:ext uri="{BB962C8B-B14F-4D97-AF65-F5344CB8AC3E}">
        <p14:creationId xmlns:p14="http://schemas.microsoft.com/office/powerpoint/2010/main" val="3253216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819" y="2486895"/>
            <a:ext cx="8229600" cy="4373563"/>
          </a:xfrm>
        </p:spPr>
        <p:txBody>
          <a:bodyPr/>
          <a:lstStyle/>
          <a:p>
            <a:r>
              <a:rPr lang="en-US" dirty="0"/>
              <a:t>27 SUV’s were randomly selected from a Ford Plant in Detroit. 2.1% were found to have defective airbags.</a:t>
            </a:r>
          </a:p>
          <a:p>
            <a:pPr marL="571500" lvl="0" indent="-457200">
              <a:buAutoNum type="alphaUcParenR"/>
            </a:pPr>
            <a:r>
              <a:rPr lang="en-US" dirty="0"/>
              <a:t>What is the population?</a:t>
            </a:r>
          </a:p>
          <a:p>
            <a:pPr marL="571500" lvl="0" indent="-457200">
              <a:buAutoNum type="alphaUcParenR"/>
            </a:pPr>
            <a:r>
              <a:rPr lang="en-US" dirty="0"/>
              <a:t>What is the sample?</a:t>
            </a:r>
          </a:p>
          <a:p>
            <a:pPr marL="571500" lvl="0" indent="-457200">
              <a:buAutoNum type="alphaUcParenR"/>
            </a:pPr>
            <a:r>
              <a:rPr lang="en-US" dirty="0"/>
              <a:t>What is the statistic?</a:t>
            </a:r>
          </a:p>
        </p:txBody>
      </p:sp>
    </p:spTree>
    <p:extLst>
      <p:ext uri="{BB962C8B-B14F-4D97-AF65-F5344CB8AC3E}">
        <p14:creationId xmlns:p14="http://schemas.microsoft.com/office/powerpoint/2010/main" val="3123575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819" y="2486895"/>
            <a:ext cx="8229600" cy="4373563"/>
          </a:xfrm>
        </p:spPr>
        <p:txBody>
          <a:bodyPr/>
          <a:lstStyle/>
          <a:p>
            <a:r>
              <a:rPr lang="en-US" dirty="0"/>
              <a:t>27 SUV’s were randomly selected from a Ford Plant in Detroit. 2.1% were found to have defective airbags.</a:t>
            </a:r>
          </a:p>
          <a:p>
            <a:pPr marL="571500" lvl="0" indent="-457200">
              <a:buAutoNum type="alphaUcParenR"/>
            </a:pPr>
            <a:r>
              <a:rPr lang="en-US" dirty="0"/>
              <a:t>What is the population?</a:t>
            </a:r>
          </a:p>
          <a:p>
            <a:pPr marL="114300" lvl="0" indent="0">
              <a:buNone/>
            </a:pPr>
            <a:r>
              <a:rPr lang="en-US" dirty="0"/>
              <a:t>All the SUVs made by the Ford plant in Detroit</a:t>
            </a:r>
          </a:p>
          <a:p>
            <a:pPr marL="114300" lvl="0" indent="0">
              <a:buNone/>
            </a:pPr>
            <a:r>
              <a:rPr lang="en-US" dirty="0"/>
              <a:t>B) What is the sample?</a:t>
            </a:r>
          </a:p>
          <a:p>
            <a:pPr marL="114300" lvl="0" indent="0">
              <a:buNone/>
            </a:pPr>
            <a:r>
              <a:rPr lang="en-US" dirty="0"/>
              <a:t>27 SUVs</a:t>
            </a:r>
          </a:p>
          <a:p>
            <a:pPr marL="114300" lvl="0" indent="0">
              <a:buNone/>
            </a:pPr>
            <a:r>
              <a:rPr lang="en-US" dirty="0"/>
              <a:t>C) What is the statistic?</a:t>
            </a:r>
          </a:p>
          <a:p>
            <a:pPr marL="114300" lvl="0" indent="0">
              <a:buNone/>
            </a:pPr>
            <a:r>
              <a:rPr lang="en-US" dirty="0"/>
              <a:t>2.1% were found to have defective airbags.</a:t>
            </a:r>
          </a:p>
        </p:txBody>
      </p:sp>
    </p:spTree>
    <p:extLst>
      <p:ext uri="{BB962C8B-B14F-4D97-AF65-F5344CB8AC3E}">
        <p14:creationId xmlns:p14="http://schemas.microsoft.com/office/powerpoint/2010/main" val="2979665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819" y="2486895"/>
            <a:ext cx="8229600" cy="4373563"/>
          </a:xfrm>
        </p:spPr>
        <p:txBody>
          <a:bodyPr/>
          <a:lstStyle/>
          <a:p>
            <a:r>
              <a:rPr lang="en-US" dirty="0"/>
              <a:t>A study of Math114 students were taken at the end of Spring 2018. A sample of 30 found 78% had a positive experience in the course.</a:t>
            </a:r>
          </a:p>
          <a:p>
            <a:pPr marL="571500" lvl="0" indent="-457200">
              <a:buAutoNum type="alphaUcParenR"/>
            </a:pPr>
            <a:r>
              <a:rPr lang="en-US" dirty="0"/>
              <a:t>What is the population?</a:t>
            </a:r>
          </a:p>
          <a:p>
            <a:pPr marL="571500" lvl="0" indent="-457200">
              <a:buAutoNum type="alphaUcParenR"/>
            </a:pPr>
            <a:r>
              <a:rPr lang="en-US" dirty="0"/>
              <a:t>What is the sample?</a:t>
            </a:r>
          </a:p>
          <a:p>
            <a:pPr marL="571500" lvl="0" indent="-457200">
              <a:buAutoNum type="alphaUcParenR"/>
            </a:pPr>
            <a:r>
              <a:rPr lang="en-US" dirty="0"/>
              <a:t>What is the statistic?</a:t>
            </a:r>
          </a:p>
        </p:txBody>
      </p:sp>
    </p:spTree>
    <p:extLst>
      <p:ext uri="{BB962C8B-B14F-4D97-AF65-F5344CB8AC3E}">
        <p14:creationId xmlns:p14="http://schemas.microsoft.com/office/powerpoint/2010/main" val="276336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819" y="2486895"/>
            <a:ext cx="8229600" cy="4373563"/>
          </a:xfrm>
        </p:spPr>
        <p:txBody>
          <a:bodyPr/>
          <a:lstStyle/>
          <a:p>
            <a:r>
              <a:rPr lang="en-US" dirty="0"/>
              <a:t>A study of Math114 students were taken at the end of Spring 2018. A sample of 30 found 78% had a positive experience in the course.</a:t>
            </a:r>
          </a:p>
          <a:p>
            <a:pPr marL="571500" lvl="0" indent="-457200">
              <a:buAutoNum type="alphaUcParenR"/>
            </a:pPr>
            <a:r>
              <a:rPr lang="en-US" dirty="0"/>
              <a:t>What is the population?</a:t>
            </a:r>
          </a:p>
          <a:p>
            <a:pPr marL="114300" lvl="0" indent="0">
              <a:buNone/>
            </a:pPr>
            <a:r>
              <a:rPr lang="en-US" dirty="0"/>
              <a:t>All students who took Math114 in Spring 2018</a:t>
            </a:r>
          </a:p>
          <a:p>
            <a:pPr marL="571500" lvl="0" indent="-457200">
              <a:buAutoNum type="alphaUcParenR"/>
            </a:pPr>
            <a:r>
              <a:rPr lang="en-US" dirty="0"/>
              <a:t>What is the sample?</a:t>
            </a:r>
          </a:p>
          <a:p>
            <a:pPr marL="114300" lvl="0" indent="0">
              <a:buNone/>
            </a:pPr>
            <a:r>
              <a:rPr lang="en-US" dirty="0"/>
              <a:t>30 students</a:t>
            </a:r>
          </a:p>
          <a:p>
            <a:pPr marL="571500" lvl="0" indent="-457200">
              <a:buAutoNum type="alphaUcParenR"/>
            </a:pPr>
            <a:r>
              <a:rPr lang="en-US" dirty="0"/>
              <a:t>What is the statistic?</a:t>
            </a:r>
          </a:p>
          <a:p>
            <a:pPr marL="114300" lvl="0" indent="0">
              <a:buNone/>
            </a:pPr>
            <a:r>
              <a:rPr lang="en-US" dirty="0"/>
              <a:t>78% had a positive experience in the course.</a:t>
            </a:r>
          </a:p>
        </p:txBody>
      </p:sp>
    </p:spTree>
    <p:extLst>
      <p:ext uri="{BB962C8B-B14F-4D97-AF65-F5344CB8AC3E}">
        <p14:creationId xmlns:p14="http://schemas.microsoft.com/office/powerpoint/2010/main" val="2177330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819" y="2486895"/>
            <a:ext cx="8229600" cy="4373563"/>
          </a:xfrm>
        </p:spPr>
        <p:txBody>
          <a:bodyPr/>
          <a:lstStyle/>
          <a:p>
            <a:r>
              <a:rPr lang="en-US" dirty="0"/>
              <a:t>Which of the following is a parameter and which is a statistic?</a:t>
            </a:r>
          </a:p>
          <a:p>
            <a:pPr marL="571500" lvl="0" indent="-457200">
              <a:buAutoNum type="alphaUcParenR"/>
            </a:pPr>
            <a:r>
              <a:rPr lang="en-US" dirty="0"/>
              <a:t>99% RU students have a cell phone</a:t>
            </a:r>
          </a:p>
          <a:p>
            <a:pPr marL="571500" lvl="0" indent="-457200">
              <a:buAutoNum type="alphaUcParenR"/>
            </a:pPr>
            <a:r>
              <a:rPr lang="en-US" dirty="0"/>
              <a:t>The yearly payroll of the payers on the Washington Capitals is $32,000,000.</a:t>
            </a:r>
          </a:p>
          <a:p>
            <a:pPr marL="571500" lvl="0" indent="-457200">
              <a:buAutoNum type="alphaUcParenR"/>
            </a:pPr>
            <a:endParaRPr lang="en-US" dirty="0"/>
          </a:p>
          <a:p>
            <a:pPr marL="571500" lvl="0" indent="-457200">
              <a:buAutoNum type="alphaUcParenR"/>
            </a:pPr>
            <a:r>
              <a:rPr lang="en-US" dirty="0"/>
              <a:t>82% of adults surveyed admit to drug use.</a:t>
            </a:r>
          </a:p>
        </p:txBody>
      </p:sp>
    </p:spTree>
    <p:extLst>
      <p:ext uri="{BB962C8B-B14F-4D97-AF65-F5344CB8AC3E}">
        <p14:creationId xmlns:p14="http://schemas.microsoft.com/office/powerpoint/2010/main" val="823599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819" y="2486895"/>
            <a:ext cx="8229600" cy="4373563"/>
          </a:xfrm>
        </p:spPr>
        <p:txBody>
          <a:bodyPr/>
          <a:lstStyle/>
          <a:p>
            <a:r>
              <a:rPr lang="en-US" dirty="0"/>
              <a:t>Which of the following is a parameter and which is a statistic?</a:t>
            </a:r>
          </a:p>
          <a:p>
            <a:pPr marL="571500" lvl="0" indent="-457200">
              <a:buAutoNum type="alphaUcParenR"/>
            </a:pPr>
            <a:r>
              <a:rPr lang="en-US" dirty="0"/>
              <a:t>99% RU students have a cell phone</a:t>
            </a:r>
          </a:p>
          <a:p>
            <a:pPr marL="114300" lvl="0" indent="0">
              <a:buNone/>
            </a:pPr>
            <a:r>
              <a:rPr lang="en-US">
                <a:solidFill>
                  <a:srgbClr val="FF0000"/>
                </a:solidFill>
              </a:rPr>
              <a:t>parameter</a:t>
            </a:r>
            <a:endParaRPr lang="en-US" dirty="0">
              <a:solidFill>
                <a:srgbClr val="FF0000"/>
              </a:solidFill>
            </a:endParaRPr>
          </a:p>
          <a:p>
            <a:pPr marL="571500" lvl="0" indent="-457200">
              <a:buAutoNum type="alphaUcParenR"/>
            </a:pPr>
            <a:r>
              <a:rPr lang="en-US" dirty="0"/>
              <a:t>The yearly payroll of the payers on the Washington Capitals is $32,000,000.</a:t>
            </a:r>
          </a:p>
          <a:p>
            <a:pPr marL="114300" lvl="0" indent="0">
              <a:buNone/>
            </a:pPr>
            <a:r>
              <a:rPr lang="en-US" dirty="0">
                <a:solidFill>
                  <a:srgbClr val="FF0000"/>
                </a:solidFill>
              </a:rPr>
              <a:t>parameter</a:t>
            </a:r>
          </a:p>
          <a:p>
            <a:pPr marL="571500" lvl="0" indent="-457200">
              <a:buAutoNum type="alphaUcParenR"/>
            </a:pPr>
            <a:r>
              <a:rPr lang="en-US" dirty="0"/>
              <a:t>82% of adults surveyed admit to drug use.</a:t>
            </a:r>
          </a:p>
          <a:p>
            <a:pPr marL="114300" lvl="0" indent="0">
              <a:buNone/>
            </a:pPr>
            <a:r>
              <a:rPr lang="en-US" dirty="0">
                <a:solidFill>
                  <a:srgbClr val="FF0000"/>
                </a:solidFill>
              </a:rPr>
              <a:t>statistic</a:t>
            </a:r>
          </a:p>
        </p:txBody>
      </p:sp>
    </p:spTree>
    <p:extLst>
      <p:ext uri="{BB962C8B-B14F-4D97-AF65-F5344CB8AC3E}">
        <p14:creationId xmlns:p14="http://schemas.microsoft.com/office/powerpoint/2010/main" val="4134810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819" y="2486895"/>
            <a:ext cx="8229600" cy="4373563"/>
          </a:xfrm>
        </p:spPr>
        <p:txBody>
          <a:bodyPr/>
          <a:lstStyle/>
          <a:p>
            <a:r>
              <a:rPr lang="en-US" dirty="0"/>
              <a:t>Identify each as categorical data or numerical data</a:t>
            </a:r>
          </a:p>
          <a:p>
            <a:pPr marL="571500" lvl="0" indent="-457200">
              <a:buAutoNum type="alphaUcParenR"/>
            </a:pPr>
            <a:r>
              <a:rPr lang="en-US" dirty="0"/>
              <a:t>The time of the woman’s  200m run from the London Olympic</a:t>
            </a:r>
          </a:p>
          <a:p>
            <a:pPr marL="571500" lvl="0" indent="-457200">
              <a:buAutoNum type="alphaUcParenR"/>
            </a:pPr>
            <a:r>
              <a:rPr lang="en-US" dirty="0"/>
              <a:t>The eye color of students in this class</a:t>
            </a:r>
          </a:p>
          <a:p>
            <a:pPr marL="571500" lvl="0" indent="-457200">
              <a:buAutoNum type="alphaUcParenR"/>
            </a:pPr>
            <a:endParaRPr lang="en-US" dirty="0"/>
          </a:p>
          <a:p>
            <a:pPr marL="571500" lvl="0" indent="-457200">
              <a:buAutoNum type="alphaUcParenR"/>
            </a:pPr>
            <a:r>
              <a:rPr lang="en-US" dirty="0"/>
              <a:t>The social security number of the students in this class</a:t>
            </a:r>
          </a:p>
          <a:p>
            <a:pPr marL="571500" lvl="0" indent="-457200">
              <a:buAutoNum type="alphaUcParenR"/>
            </a:pPr>
            <a:r>
              <a:rPr lang="en-US" dirty="0"/>
              <a:t>The zip code of all the post offices in New River Valley area.</a:t>
            </a:r>
          </a:p>
        </p:txBody>
      </p:sp>
    </p:spTree>
    <p:extLst>
      <p:ext uri="{BB962C8B-B14F-4D97-AF65-F5344CB8AC3E}">
        <p14:creationId xmlns:p14="http://schemas.microsoft.com/office/powerpoint/2010/main" val="2129589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819" y="2486895"/>
            <a:ext cx="8229600" cy="4373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Identify each as categorical data or numerical data</a:t>
            </a:r>
          </a:p>
          <a:p>
            <a:pPr marL="571500" lvl="0" indent="-457200">
              <a:buAutoNum type="alphaUcParenR"/>
            </a:pPr>
            <a:r>
              <a:rPr lang="en-US" dirty="0"/>
              <a:t>The time of the woman’s  200m run from the London Olympic</a:t>
            </a:r>
          </a:p>
          <a:p>
            <a:pPr marL="114300" lvl="0" indent="0">
              <a:buNone/>
            </a:pPr>
            <a:r>
              <a:rPr lang="en-US" dirty="0">
                <a:solidFill>
                  <a:srgbClr val="FF0000"/>
                </a:solidFill>
              </a:rPr>
              <a:t>numerical</a:t>
            </a:r>
          </a:p>
          <a:p>
            <a:pPr marL="571500" lvl="0" indent="-457200">
              <a:buAutoNum type="alphaUcParenR"/>
            </a:pPr>
            <a:r>
              <a:rPr lang="en-US" dirty="0"/>
              <a:t>The eye color of students in this class</a:t>
            </a:r>
          </a:p>
          <a:p>
            <a:pPr marL="114300" lvl="0" indent="0">
              <a:buNone/>
            </a:pPr>
            <a:r>
              <a:rPr lang="en-US" dirty="0">
                <a:solidFill>
                  <a:srgbClr val="FF0000"/>
                </a:solidFill>
              </a:rPr>
              <a:t>categorical</a:t>
            </a:r>
          </a:p>
          <a:p>
            <a:pPr marL="571500" lvl="0" indent="-457200">
              <a:buAutoNum type="alphaUcParenR"/>
            </a:pPr>
            <a:r>
              <a:rPr lang="en-US" dirty="0"/>
              <a:t>The social security number of the students in this class. </a:t>
            </a:r>
            <a:r>
              <a:rPr lang="en-US" dirty="0">
                <a:solidFill>
                  <a:srgbClr val="FF0000"/>
                </a:solidFill>
              </a:rPr>
              <a:t>categorical</a:t>
            </a:r>
          </a:p>
          <a:p>
            <a:pPr marL="571500" lvl="0" indent="-457200">
              <a:buAutoNum type="alphaUcParenR"/>
            </a:pPr>
            <a:r>
              <a:rPr lang="en-US" dirty="0"/>
              <a:t>The zip code of all the post offices in New River Valley area. </a:t>
            </a:r>
            <a:r>
              <a:rPr lang="en-US" dirty="0">
                <a:solidFill>
                  <a:srgbClr val="FF0000"/>
                </a:solidFill>
              </a:rPr>
              <a:t>categorical</a:t>
            </a:r>
          </a:p>
        </p:txBody>
      </p:sp>
    </p:spTree>
    <p:extLst>
      <p:ext uri="{BB962C8B-B14F-4D97-AF65-F5344CB8AC3E}">
        <p14:creationId xmlns:p14="http://schemas.microsoft.com/office/powerpoint/2010/main" val="2994807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Statistics</a:t>
            </a:r>
            <a:r>
              <a:rPr lang="en-US" dirty="0"/>
              <a:t> is the science of making effective use of numerical data relating to groups of individuals or experiments.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497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and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population</a:t>
            </a:r>
            <a:r>
              <a:rPr lang="en-US" dirty="0"/>
              <a:t> is a collection or set of individuals, objects, or events whose properties, called variables, are to be analyzed.  A </a:t>
            </a:r>
            <a:r>
              <a:rPr lang="en-US" b="1" dirty="0"/>
              <a:t>sample</a:t>
            </a:r>
            <a:r>
              <a:rPr lang="en-US" dirty="0"/>
              <a:t> is a subset of that population.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68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Parameter and Statistic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value that represents the entire population is called a </a:t>
            </a:r>
            <a:r>
              <a:rPr lang="en-US" b="1" dirty="0"/>
              <a:t>parameter</a:t>
            </a:r>
            <a:r>
              <a:rPr lang="en-US" dirty="0"/>
              <a:t>.</a:t>
            </a:r>
          </a:p>
          <a:p>
            <a:r>
              <a:rPr lang="en-US" dirty="0"/>
              <a:t>A value that is a measure of the sample is called a </a:t>
            </a:r>
            <a:r>
              <a:rPr lang="en-US" b="1" dirty="0"/>
              <a:t>statistic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356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if the numerical value is a parameter or statistic.</a:t>
            </a:r>
          </a:p>
          <a:p>
            <a:pPr marL="514350" lvl="0" indent="-514350">
              <a:buAutoNum type="alphaUcParenR"/>
            </a:pPr>
            <a:r>
              <a:rPr lang="en-US" dirty="0"/>
              <a:t>The population of Virginia is 7,650,000</a:t>
            </a:r>
          </a:p>
          <a:p>
            <a:pPr marL="514350" lvl="0" indent="-514350">
              <a:buAutoNum type="alphaUcParenR"/>
            </a:pPr>
            <a:r>
              <a:rPr lang="en-US" dirty="0"/>
              <a:t>In a sample of US House Holds, 62 % had internet service.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61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</a:t>
            </a:r>
          </a:p>
          <a:p>
            <a:pPr marL="514350" lvl="0" indent="-514350">
              <a:buAutoNum type="alphaUcParenR"/>
            </a:pPr>
            <a:r>
              <a:rPr lang="en-US" dirty="0"/>
              <a:t>The population of Virginia is 7,650,000: </a:t>
            </a:r>
            <a:r>
              <a:rPr lang="en-US" b="1" dirty="0"/>
              <a:t>Parameter</a:t>
            </a:r>
          </a:p>
          <a:p>
            <a:pPr marL="514350" lvl="0" indent="-514350">
              <a:buAutoNum type="alphaUcParenR"/>
            </a:pPr>
            <a:r>
              <a:rPr lang="en-US" dirty="0"/>
              <a:t>In a sample of US House Holds, 62 % had internet service: </a:t>
            </a:r>
            <a:r>
              <a:rPr lang="en-US" b="1" dirty="0"/>
              <a:t>Statistic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827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obtain </a:t>
            </a:r>
            <a:r>
              <a:rPr lang="en-US" b="1" dirty="0"/>
              <a:t>a simple random sample</a:t>
            </a:r>
            <a:r>
              <a:rPr lang="en-US" dirty="0"/>
              <a:t> the goal is to get a sample that accurately represents the population that is being studied.  </a:t>
            </a:r>
          </a:p>
        </p:txBody>
      </p:sp>
    </p:spTree>
    <p:extLst>
      <p:ext uri="{BB962C8B-B14F-4D97-AF65-F5344CB8AC3E}">
        <p14:creationId xmlns:p14="http://schemas.microsoft.com/office/powerpoint/2010/main" val="644684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Categorical and Numerical Data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variables</a:t>
            </a:r>
          </a:p>
          <a:p>
            <a:pPr marL="571500" lvl="0" indent="-457200">
              <a:buAutoNum type="arabicParenR"/>
            </a:pPr>
            <a:r>
              <a:rPr lang="en-US" dirty="0"/>
              <a:t>Numerical (Quantitative) Variables: Data in the form of numbers.</a:t>
            </a:r>
          </a:p>
          <a:p>
            <a:pPr marL="571500" lvl="0" indent="-457200">
              <a:buAutoNum type="arabicParenR"/>
            </a:pPr>
            <a:r>
              <a:rPr lang="en-US" dirty="0"/>
              <a:t>Categorical (Qualitative) Variables: Data in the form of non-numerical information.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262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819" y="2486895"/>
            <a:ext cx="8229600" cy="4373563"/>
          </a:xfrm>
        </p:spPr>
        <p:txBody>
          <a:bodyPr/>
          <a:lstStyle/>
          <a:p>
            <a:r>
              <a:rPr lang="en-US" dirty="0"/>
              <a:t>Describe each example as either categorical data or numerical data.</a:t>
            </a:r>
          </a:p>
          <a:p>
            <a:pPr marL="571500" lvl="0" indent="-457200">
              <a:buAutoNum type="alphaUcParenR"/>
            </a:pPr>
            <a:r>
              <a:rPr lang="en-US" dirty="0"/>
              <a:t>Number of residents in Fairfax County</a:t>
            </a:r>
          </a:p>
          <a:p>
            <a:pPr marL="571500" lvl="0" indent="-457200">
              <a:buAutoNum type="alphaUcParenR"/>
            </a:pPr>
            <a:r>
              <a:rPr lang="en-US" dirty="0"/>
              <a:t>A phone number</a:t>
            </a:r>
          </a:p>
          <a:p>
            <a:pPr marL="571500" lvl="0" indent="-457200">
              <a:buAutoNum type="alphaUcParenR"/>
            </a:pPr>
            <a:r>
              <a:rPr lang="en-US" dirty="0"/>
              <a:t>The name of a political party</a:t>
            </a:r>
          </a:p>
          <a:p>
            <a:pPr marL="571500" lvl="0" indent="-457200">
              <a:buAutoNum type="alphaUcParenR"/>
            </a:pPr>
            <a:r>
              <a:rPr lang="en-US" dirty="0"/>
              <a:t>The number of votes needed to win the election.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647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207</TotalTime>
  <Words>746</Words>
  <Application>Microsoft Office PowerPoint</Application>
  <PresentationFormat>On-screen Show (4:3)</PresentationFormat>
  <Paragraphs>89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Book Antiqua</vt:lpstr>
      <vt:lpstr>Calibri</vt:lpstr>
      <vt:lpstr>Century Gothic</vt:lpstr>
      <vt:lpstr>Apothecary</vt:lpstr>
      <vt:lpstr>Section 3.1 Statistics</vt:lpstr>
      <vt:lpstr>Introduction to Statistics</vt:lpstr>
      <vt:lpstr>Population and Sample</vt:lpstr>
      <vt:lpstr> Parameter and Statistic </vt:lpstr>
      <vt:lpstr>Example 1</vt:lpstr>
      <vt:lpstr>Solution to Example 1</vt:lpstr>
      <vt:lpstr>Sampling</vt:lpstr>
      <vt:lpstr> Categorical and Numerical Data </vt:lpstr>
      <vt:lpstr>Example 2</vt:lpstr>
      <vt:lpstr>Solution to Example 2</vt:lpstr>
      <vt:lpstr>Example 3</vt:lpstr>
      <vt:lpstr>Solution to Example 3</vt:lpstr>
      <vt:lpstr>Example 4</vt:lpstr>
      <vt:lpstr>Solution to Example 4</vt:lpstr>
      <vt:lpstr>Example 5</vt:lpstr>
      <vt:lpstr>Solution to Example 5</vt:lpstr>
      <vt:lpstr>Example 6</vt:lpstr>
      <vt:lpstr>Solution to Example 6</vt:lpstr>
    </vt:vector>
  </TitlesOfParts>
  <Company>Radford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3.1 Statistics</dc:title>
  <dc:creator>Case, William</dc:creator>
  <cp:lastModifiedBy>Sorensen, Erik</cp:lastModifiedBy>
  <cp:revision>9</cp:revision>
  <dcterms:created xsi:type="dcterms:W3CDTF">2015-05-12T11:17:17Z</dcterms:created>
  <dcterms:modified xsi:type="dcterms:W3CDTF">2020-05-18T13:54:51Z</dcterms:modified>
</cp:coreProperties>
</file>